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394" r:id="rId2"/>
    <p:sldId id="443" r:id="rId3"/>
    <p:sldId id="436" r:id="rId4"/>
    <p:sldId id="438" r:id="rId5"/>
    <p:sldId id="442" r:id="rId6"/>
    <p:sldId id="327" r:id="rId7"/>
    <p:sldId id="329" r:id="rId8"/>
    <p:sldId id="328" r:id="rId9"/>
    <p:sldId id="330" r:id="rId10"/>
    <p:sldId id="310" r:id="rId11"/>
    <p:sldId id="413" r:id="rId12"/>
    <p:sldId id="325" r:id="rId13"/>
    <p:sldId id="440" r:id="rId14"/>
    <p:sldId id="441" r:id="rId15"/>
    <p:sldId id="444" r:id="rId16"/>
    <p:sldId id="445" r:id="rId17"/>
    <p:sldId id="439" r:id="rId18"/>
    <p:sldId id="434" r:id="rId19"/>
    <p:sldId id="435" r:id="rId20"/>
    <p:sldId id="326" r:id="rId21"/>
    <p:sldId id="447" r:id="rId22"/>
    <p:sldId id="448" r:id="rId23"/>
    <p:sldId id="449" r:id="rId24"/>
    <p:sldId id="450" r:id="rId25"/>
    <p:sldId id="451" r:id="rId26"/>
    <p:sldId id="453" r:id="rId27"/>
    <p:sldId id="455" r:id="rId28"/>
    <p:sldId id="454" r:id="rId29"/>
  </p:sldIdLst>
  <p:sldSz cx="9144000" cy="6858000" type="screen4x3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EA0000"/>
    <a:srgbClr val="660033"/>
    <a:srgbClr val="FFFF00"/>
    <a:srgbClr val="FFCC00"/>
    <a:srgbClr val="E2E2E2"/>
    <a:srgbClr val="E52B38"/>
    <a:srgbClr val="1F497D"/>
    <a:srgbClr val="FF0066"/>
    <a:srgbClr val="D93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042" autoAdjust="0"/>
    <p:restoredTop sz="94660"/>
  </p:normalViewPr>
  <p:slideViewPr>
    <p:cSldViewPr>
      <p:cViewPr>
        <p:scale>
          <a:sx n="75" d="100"/>
          <a:sy n="75" d="100"/>
        </p:scale>
        <p:origin x="-2652" y="-13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ar\USERS\zahrani&#269;n&#237;%20vztahy\2015_2016\Statistiky\Erasmus%20OUT%202010-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ar\USERS\zahrani&#269;n&#237;%20vztahy\2015_2016\Statistiky\Erasmus%20OUT%202010-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tatistiky%2014-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tatistiky%2014-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/>
              <a:t>Studijní pobyty </a:t>
            </a:r>
            <a:r>
              <a:rPr lang="cs-CZ" dirty="0" smtClean="0"/>
              <a:t>LLP/Erasmus a Erasmus+  2011-2016 </a:t>
            </a:r>
            <a:r>
              <a:rPr lang="cs-CZ" dirty="0"/>
              <a:t>- </a:t>
            </a:r>
            <a:r>
              <a:rPr lang="cs-CZ" dirty="0" smtClean="0"/>
              <a:t>vyjíždějící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dLbls>
            <c:dLbl>
              <c:idx val="0"/>
              <c:layout>
                <c:manualLayout>
                  <c:x val="0"/>
                  <c:y val="-1.0374664252991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7038434495932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038445289395859E-2"/>
                  <c:y val="4.5679518971347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529330513416799E-3"/>
                  <c:y val="-5.187332126495748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List1!$I$3:$M$3</c:f>
              <c:strCache>
                <c:ptCount val="5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</c:strCache>
            </c:strRef>
          </c:cat>
          <c:val>
            <c:numRef>
              <c:f>List1!$I$4:$M$4</c:f>
              <c:numCache>
                <c:formatCode>General</c:formatCode>
                <c:ptCount val="5"/>
                <c:pt idx="0">
                  <c:v>388</c:v>
                </c:pt>
                <c:pt idx="1">
                  <c:v>371</c:v>
                </c:pt>
                <c:pt idx="2">
                  <c:v>373</c:v>
                </c:pt>
                <c:pt idx="3">
                  <c:v>387</c:v>
                </c:pt>
                <c:pt idx="4">
                  <c:v>419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850688"/>
        <c:axId val="101471296"/>
      </c:lineChart>
      <c:catAx>
        <c:axId val="1088506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101471296"/>
        <c:crosses val="autoZero"/>
        <c:auto val="1"/>
        <c:lblAlgn val="ctr"/>
        <c:lblOffset val="100"/>
        <c:noMultiLvlLbl val="0"/>
      </c:catAx>
      <c:valAx>
        <c:axId val="1014712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8850688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Praktické stáže LLP/Erasmus a Erasmus+ 2011-2016 - vyjíždějící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00B050"/>
              </a:solidFill>
            </a:ln>
          </c:spPr>
          <c:marker>
            <c:spPr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2.9268292682926831E-2"/>
                  <c:y val="5.442060760369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2.941177227414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2.941177227414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512323154727489E-2"/>
                  <c:y val="5.8784478287519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264665256707281E-3"/>
                  <c:y val="2.3313206876624998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List1!$I$31:$M$31</c:f>
              <c:strCache>
                <c:ptCount val="5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2014/15</c:v>
                </c:pt>
                <c:pt idx="4">
                  <c:v>2015/2016</c:v>
                </c:pt>
              </c:strCache>
            </c:strRef>
          </c:cat>
          <c:val>
            <c:numRef>
              <c:f>List1!$I$32:$M$32</c:f>
              <c:numCache>
                <c:formatCode>General</c:formatCode>
                <c:ptCount val="5"/>
                <c:pt idx="0">
                  <c:v>75</c:v>
                </c:pt>
                <c:pt idx="1">
                  <c:v>75</c:v>
                </c:pt>
                <c:pt idx="2">
                  <c:v>102</c:v>
                </c:pt>
                <c:pt idx="3">
                  <c:v>106</c:v>
                </c:pt>
                <c:pt idx="4">
                  <c:v>136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849152"/>
        <c:axId val="101473024"/>
      </c:lineChart>
      <c:catAx>
        <c:axId val="1088491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101473024"/>
        <c:crosses val="autoZero"/>
        <c:auto val="1"/>
        <c:lblAlgn val="ctr"/>
        <c:lblOffset val="100"/>
        <c:noMultiLvlLbl val="0"/>
      </c:catAx>
      <c:valAx>
        <c:axId val="101473024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108849152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Délka studijního pobytu v měsících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1749640165947005E-2"/>
          <c:y val="0.26533150747460921"/>
          <c:w val="0.85642240284480564"/>
          <c:h val="0.6392165109796058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1.0810810810810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196151044945621E-3"/>
                  <c:y val="1.2803207051068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Souhrnné!$B$62:$C$62</c:f>
              <c:strCache>
                <c:ptCount val="2"/>
                <c:pt idx="0">
                  <c:v>SMS</c:v>
                </c:pt>
                <c:pt idx="1">
                  <c:v>SMP</c:v>
                </c:pt>
              </c:strCache>
            </c:strRef>
          </c:cat>
          <c:val>
            <c:numRef>
              <c:f>Souhrnné!$B$63:$C$63</c:f>
              <c:numCache>
                <c:formatCode>General</c:formatCode>
                <c:ptCount val="2"/>
                <c:pt idx="0">
                  <c:v>5.7</c:v>
                </c:pt>
                <c:pt idx="1">
                  <c:v>4.9000000000000004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506048"/>
        <c:axId val="114304704"/>
      </c:barChart>
      <c:catAx>
        <c:axId val="109506048"/>
        <c:scaling>
          <c:orientation val="minMax"/>
        </c:scaling>
        <c:delete val="0"/>
        <c:axPos val="b"/>
        <c:majorTickMark val="none"/>
        <c:minorTickMark val="none"/>
        <c:tickLblPos val="nextTo"/>
        <c:crossAx val="114304704"/>
        <c:crosses val="autoZero"/>
        <c:auto val="1"/>
        <c:lblAlgn val="ctr"/>
        <c:lblOffset val="100"/>
        <c:noMultiLvlLbl val="0"/>
      </c:catAx>
      <c:valAx>
        <c:axId val="1143047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9506048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Výjezdy podle úrovně studia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Souhrnné!$B$57</c:f>
              <c:strCache>
                <c:ptCount val="1"/>
                <c:pt idx="0">
                  <c:v>SMS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420276695139013E-2"/>
                  <c:y val="-3.4919499685220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04808511296239E-2"/>
                  <c:y val="-2.2838499184339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946978723968126E-2"/>
                  <c:y val="-1.9575856443719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Souhrnné!$A$58:$A$60</c:f>
              <c:strCache>
                <c:ptCount val="3"/>
                <c:pt idx="0">
                  <c:v>Bakalářské</c:v>
                </c:pt>
                <c:pt idx="1">
                  <c:v>Magisterské</c:v>
                </c:pt>
                <c:pt idx="2">
                  <c:v>Doktorské</c:v>
                </c:pt>
              </c:strCache>
            </c:strRef>
          </c:cat>
          <c:val>
            <c:numRef>
              <c:f>Souhrnné!$B$58:$B$60</c:f>
              <c:numCache>
                <c:formatCode>General</c:formatCode>
                <c:ptCount val="3"/>
                <c:pt idx="0">
                  <c:v>93</c:v>
                </c:pt>
                <c:pt idx="1">
                  <c:v>280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Souhrnné!$C$57</c:f>
              <c:strCache>
                <c:ptCount val="1"/>
                <c:pt idx="0">
                  <c:v>SMP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946978723968204E-2"/>
                  <c:y val="-2.936378466557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57829787328034E-2"/>
                  <c:y val="-2.2838499184339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57829787328034E-2"/>
                  <c:y val="-1.9575856443719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Souhrnné!$A$58:$A$60</c:f>
              <c:strCache>
                <c:ptCount val="3"/>
                <c:pt idx="0">
                  <c:v>Bakalářské</c:v>
                </c:pt>
                <c:pt idx="1">
                  <c:v>Magisterské</c:v>
                </c:pt>
                <c:pt idx="2">
                  <c:v>Doktorské</c:v>
                </c:pt>
              </c:strCache>
            </c:strRef>
          </c:cat>
          <c:val>
            <c:numRef>
              <c:f>Souhrnné!$C$58:$C$60</c:f>
              <c:numCache>
                <c:formatCode>General</c:formatCode>
                <c:ptCount val="3"/>
                <c:pt idx="0">
                  <c:v>11</c:v>
                </c:pt>
                <c:pt idx="1">
                  <c:v>74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195328"/>
        <c:axId val="114306432"/>
        <c:axId val="0"/>
      </c:bar3DChart>
      <c:catAx>
        <c:axId val="1161953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14306432"/>
        <c:crosses val="autoZero"/>
        <c:auto val="1"/>
        <c:lblAlgn val="ctr"/>
        <c:lblOffset val="100"/>
        <c:noMultiLvlLbl val="0"/>
      </c:catAx>
      <c:valAx>
        <c:axId val="1143064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61953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2" cy="339884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2" cy="339884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F73B03C3-DBB2-460C-9C83-231192C4208E}" type="datetimeFigureOut">
              <a:rPr lang="cs-CZ" smtClean="0"/>
              <a:pPr/>
              <a:t>6.10.2016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2" cy="339884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2" cy="339884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95BD92CA-BDD0-486B-944F-1705DDA9B33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396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2" cy="339884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2" cy="339884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EA086301-3575-4D1B-9B1E-1447F3952F1C}" type="datetimeFigureOut">
              <a:rPr lang="cs-CZ" smtClean="0"/>
              <a:pPr/>
              <a:t>6.10.2016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5552" tIns="47776" rIns="95552" bIns="47776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2" cy="339884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2" cy="339884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27E6D0E3-9E84-4133-8A9F-17B590BBB3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32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6D0E3-9E84-4133-8A9F-17B590BBB314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375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6D0E3-9E84-4133-8A9F-17B590BBB314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375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6D0E3-9E84-4133-8A9F-17B590BBB314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375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6D0E3-9E84-4133-8A9F-17B590BBB314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375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6D0E3-9E84-4133-8A9F-17B590BBB314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375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6D0E3-9E84-4133-8A9F-17B590BBB314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375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6D0E3-9E84-4133-8A9F-17B590BBB314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375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6D0E3-9E84-4133-8A9F-17B590BBB314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375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6D0E3-9E84-4133-8A9F-17B590BBB314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375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6D0E3-9E84-4133-8A9F-17B590BBB314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375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6D0E3-9E84-4133-8A9F-17B590BBB314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375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6D0E3-9E84-4133-8A9F-17B590BBB314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375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6D0E3-9E84-4133-8A9F-17B590BBB314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375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6D0E3-9E84-4133-8A9F-17B590BBB314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375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6D0E3-9E84-4133-8A9F-17B590BBB314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375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6D0E3-9E84-4133-8A9F-17B590BBB314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3759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6D0E3-9E84-4133-8A9F-17B590BBB314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3759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6D0E3-9E84-4133-8A9F-17B590BBB314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3759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6D0E3-9E84-4133-8A9F-17B590BBB314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3759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6D0E3-9E84-4133-8A9F-17B590BBB314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3759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6D0E3-9E84-4133-8A9F-17B590BBB314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375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6D0E3-9E84-4133-8A9F-17B590BBB314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375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6D0E3-9E84-4133-8A9F-17B590BBB31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375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6D0E3-9E84-4133-8A9F-17B590BBB314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375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6D0E3-9E84-4133-8A9F-17B590BBB314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375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6D0E3-9E84-4133-8A9F-17B590BBB314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375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6D0E3-9E84-4133-8A9F-17B590BBB314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375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6D0E3-9E84-4133-8A9F-17B590BBB31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37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863A-2E21-4E9D-AD0C-5BACF8BA628F}" type="datetimeFigureOut">
              <a:rPr lang="cs-CZ" smtClean="0"/>
              <a:pPr/>
              <a:t>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6914-C139-4324-8D3C-E93FAED2C89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1765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863A-2E21-4E9D-AD0C-5BACF8BA628F}" type="datetimeFigureOut">
              <a:rPr lang="cs-CZ" smtClean="0"/>
              <a:pPr/>
              <a:t>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6914-C139-4324-8D3C-E93FAED2C89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2873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863A-2E21-4E9D-AD0C-5BACF8BA628F}" type="datetimeFigureOut">
              <a:rPr lang="cs-CZ" smtClean="0"/>
              <a:pPr/>
              <a:t>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6914-C139-4324-8D3C-E93FAED2C89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193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863A-2E21-4E9D-AD0C-5BACF8BA628F}" type="datetimeFigureOut">
              <a:rPr lang="cs-CZ" smtClean="0"/>
              <a:pPr/>
              <a:t>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6914-C139-4324-8D3C-E93FAED2C89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863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863A-2E21-4E9D-AD0C-5BACF8BA628F}" type="datetimeFigureOut">
              <a:rPr lang="cs-CZ" smtClean="0"/>
              <a:pPr/>
              <a:t>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6914-C139-4324-8D3C-E93FAED2C89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715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863A-2E21-4E9D-AD0C-5BACF8BA628F}" type="datetimeFigureOut">
              <a:rPr lang="cs-CZ" smtClean="0"/>
              <a:pPr/>
              <a:t>6.10.2016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6914-C139-4324-8D3C-E93FAED2C89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355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863A-2E21-4E9D-AD0C-5BACF8BA628F}" type="datetimeFigureOut">
              <a:rPr lang="cs-CZ" smtClean="0"/>
              <a:pPr/>
              <a:t>6.10.2016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6914-C139-4324-8D3C-E93FAED2C89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339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863A-2E21-4E9D-AD0C-5BACF8BA628F}" type="datetimeFigureOut">
              <a:rPr lang="cs-CZ" smtClean="0"/>
              <a:pPr/>
              <a:t>6.10.2016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6914-C139-4324-8D3C-E93FAED2C89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621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863A-2E21-4E9D-AD0C-5BACF8BA628F}" type="datetimeFigureOut">
              <a:rPr lang="cs-CZ" smtClean="0"/>
              <a:pPr/>
              <a:t>6.10.2016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6914-C139-4324-8D3C-E93FAED2C89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892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863A-2E21-4E9D-AD0C-5BACF8BA628F}" type="datetimeFigureOut">
              <a:rPr lang="cs-CZ" smtClean="0"/>
              <a:pPr/>
              <a:t>6.10.2016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6914-C139-4324-8D3C-E93FAED2C89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831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863A-2E21-4E9D-AD0C-5BACF8BA628F}" type="datetimeFigureOut">
              <a:rPr lang="cs-CZ" smtClean="0"/>
              <a:pPr/>
              <a:t>6.10.2016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6914-C139-4324-8D3C-E93FAED2C89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0396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C863A-2E21-4E9D-AD0C-5BACF8BA628F}" type="datetimeFigureOut">
              <a:rPr lang="cs-CZ" smtClean="0"/>
              <a:pPr/>
              <a:t>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26914-C139-4324-8D3C-E93FAED2C89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28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rasmus-databaze.naep.cz/modules/erasmus/" TargetMode="External"/><Relationship Id="rId5" Type="http://schemas.openxmlformats.org/officeDocument/2006/relationships/hyperlink" Target="http://www.naerasmusplus.cz/" TargetMode="External"/><Relationship Id="rId4" Type="http://schemas.openxmlformats.org/officeDocument/2006/relationships/hyperlink" Target="http://www.vutbr.cz/studium/studium-a-staze-v-zahranic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utbr.cz/edit/studium/studium-a-staze-v-zahranici/studijni-pobyty-studentu-rp-msm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utbr.cz/studium/studium-a-staze-v-zahranici/fakultni-koordinatori-mobil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707904" y="5085184"/>
            <a:ext cx="49806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ODBOR ZAHRANIČNÍCH VZTAHŮ</a:t>
            </a:r>
          </a:p>
          <a:p>
            <a:r>
              <a:rPr lang="cs-CZ" sz="2800" b="1" dirty="0" smtClean="0">
                <a:solidFill>
                  <a:schemeClr val="bg1"/>
                </a:solidFill>
              </a:rPr>
              <a:t>Bc. Tomáš </a:t>
            </a:r>
            <a:r>
              <a:rPr lang="cs-CZ" sz="2800" b="1" dirty="0" err="1" smtClean="0">
                <a:solidFill>
                  <a:schemeClr val="bg1"/>
                </a:solidFill>
              </a:rPr>
              <a:t>Lády</a:t>
            </a: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0"/>
            <a:ext cx="10836696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0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9902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/>
          <p:cNvSpPr txBox="1"/>
          <p:nvPr/>
        </p:nvSpPr>
        <p:spPr>
          <a:xfrm>
            <a:off x="395536" y="1412777"/>
            <a:ext cx="822448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lvl="1" indent="0">
              <a:buNone/>
            </a:pPr>
            <a:r>
              <a:rPr lang="cs-CZ" sz="3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cs-CZ" sz="3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cs-CZ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cs-CZ" sz="3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61423" y="1283940"/>
            <a:ext cx="8715436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500" dirty="0">
                <a:solidFill>
                  <a:srgbClr val="C00000"/>
                </a:solidFill>
              </a:rPr>
              <a:t>v</a:t>
            </a:r>
            <a:r>
              <a:rPr lang="cs-CZ" sz="2500" dirty="0" smtClean="0">
                <a:solidFill>
                  <a:srgbClr val="C00000"/>
                </a:solidFill>
              </a:rPr>
              <a:t>yjíždějící student obdrží na dobu svého pobytu </a:t>
            </a:r>
            <a:r>
              <a:rPr lang="cs-CZ" sz="2500" dirty="0" smtClean="0">
                <a:solidFill>
                  <a:schemeClr val="bg1"/>
                </a:solidFill>
              </a:rPr>
              <a:t>finanční podporu</a:t>
            </a:r>
            <a:r>
              <a:rPr lang="cs-CZ" sz="2500" dirty="0" smtClean="0">
                <a:solidFill>
                  <a:srgbClr val="C00000"/>
                </a:solidFill>
              </a:rPr>
              <a:t> k realizaci mobility v paušální výši dle cílové země a délky pobytu ve dnech </a:t>
            </a:r>
            <a:endParaRPr lang="cs-CZ" sz="2500" dirty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500" dirty="0" smtClean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500" dirty="0" smtClean="0">
                <a:solidFill>
                  <a:srgbClr val="C00000"/>
                </a:solidFill>
              </a:rPr>
              <a:t>cílové země rozděleny dle relativních nákladů do </a:t>
            </a:r>
            <a:r>
              <a:rPr lang="cs-CZ" sz="2500" dirty="0" smtClean="0">
                <a:solidFill>
                  <a:schemeClr val="bg1"/>
                </a:solidFill>
              </a:rPr>
              <a:t>tří skupin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500" dirty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500" dirty="0" smtClean="0">
                <a:solidFill>
                  <a:srgbClr val="C00000"/>
                </a:solidFill>
              </a:rPr>
              <a:t>příspěvek </a:t>
            </a:r>
            <a:r>
              <a:rPr lang="cs-CZ" sz="2500" b="1" dirty="0" smtClean="0">
                <a:solidFill>
                  <a:schemeClr val="bg1"/>
                </a:solidFill>
              </a:rPr>
              <a:t>300-600 EUR na 30 dní </a:t>
            </a:r>
            <a:r>
              <a:rPr lang="cs-CZ" sz="2500" dirty="0" smtClean="0">
                <a:solidFill>
                  <a:srgbClr val="C00000"/>
                </a:solidFill>
              </a:rPr>
              <a:t>pobytu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500" dirty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500" dirty="0" smtClean="0">
                <a:solidFill>
                  <a:srgbClr val="C00000"/>
                </a:solidFill>
              </a:rPr>
              <a:t>v některých nákladnějších zemích dále příspěvek z MSF VUT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500" dirty="0" smtClean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500" dirty="0">
                <a:solidFill>
                  <a:srgbClr val="C00000"/>
                </a:solidFill>
              </a:rPr>
              <a:t>j</a:t>
            </a:r>
            <a:r>
              <a:rPr lang="cs-CZ" sz="2500" dirty="0" smtClean="0">
                <a:solidFill>
                  <a:srgbClr val="C00000"/>
                </a:solidFill>
              </a:rPr>
              <a:t>e možné také navýšit finanční podporu: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sz="2500" b="1" dirty="0" smtClean="0">
                <a:solidFill>
                  <a:schemeClr val="bg1"/>
                </a:solidFill>
              </a:rPr>
              <a:t>studentům se specifickými potřebami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sz="2500" b="1" dirty="0" smtClean="0">
                <a:solidFill>
                  <a:schemeClr val="bg1"/>
                </a:solidFill>
              </a:rPr>
              <a:t>studentům socioekonomicky znevýhodněným</a:t>
            </a:r>
          </a:p>
          <a:p>
            <a:pPr lvl="1"/>
            <a:endParaRPr lang="cs-CZ" sz="2400" dirty="0" smtClean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95536" y="477965"/>
            <a:ext cx="50064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</a:rPr>
              <a:t>FINANČNÍ PODPORA</a:t>
            </a:r>
          </a:p>
        </p:txBody>
      </p:sp>
    </p:spTree>
    <p:extLst>
      <p:ext uri="{BB962C8B-B14F-4D97-AF65-F5344CB8AC3E}">
        <p14:creationId xmlns:p14="http://schemas.microsoft.com/office/powerpoint/2010/main" val="347328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6"/>
            <a:ext cx="9144000" cy="6858000"/>
          </a:xfrm>
          <a:prstGeom prst="rect">
            <a:avLst/>
          </a:prstGeom>
        </p:spPr>
      </p:pic>
      <p:pic>
        <p:nvPicPr>
          <p:cNvPr id="5" name="Picture 2" descr="C:\Users\AMD\Desktop\granty SM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28"/>
            <a:ext cx="9144000" cy="6846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0000" endPos="28000" dist="5000" dir="5400000" sy="-100000" algn="bl" rotWithShape="0"/>
          </a:effectLst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51878"/>
              </p:ext>
            </p:extLst>
          </p:nvPr>
        </p:nvGraphicFramePr>
        <p:xfrm>
          <a:off x="6804248" y="1160445"/>
          <a:ext cx="1314384" cy="227816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14384"/>
              </a:tblGrid>
              <a:tr h="129206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B0F0"/>
                          </a:solidFill>
                        </a:rPr>
                        <a:t>SMS/SMP EUR</a:t>
                      </a:r>
                    </a:p>
                    <a:p>
                      <a:pPr algn="ctr"/>
                      <a:r>
                        <a:rPr lang="cs-CZ" b="1" dirty="0" smtClean="0">
                          <a:solidFill>
                            <a:srgbClr val="00B0F0"/>
                          </a:solidFill>
                        </a:rPr>
                        <a:t>30</a:t>
                      </a:r>
                      <a:r>
                        <a:rPr lang="cs-CZ" b="1" baseline="0" dirty="0" smtClean="0">
                          <a:solidFill>
                            <a:srgbClr val="00B0F0"/>
                          </a:solidFill>
                        </a:rPr>
                        <a:t> dní</a:t>
                      </a:r>
                      <a:endParaRPr lang="cs-CZ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54589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500/600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54589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C000"/>
                          </a:solidFill>
                        </a:rPr>
                        <a:t>400/500</a:t>
                      </a:r>
                      <a:endParaRPr lang="cs-CZ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54589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300/400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531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55576" y="1484784"/>
            <a:ext cx="61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5892" y="404409"/>
            <a:ext cx="3380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4400" b="1" dirty="0" smtClean="0">
                <a:solidFill>
                  <a:schemeClr val="bg1"/>
                </a:solidFill>
              </a:rPr>
              <a:t>KONTAKT</a:t>
            </a:r>
            <a:endParaRPr lang="cs-CZ" sz="4400" b="1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42200" y="1205586"/>
            <a:ext cx="82182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b="1" dirty="0" smtClean="0">
                <a:solidFill>
                  <a:schemeClr val="bg1"/>
                </a:solidFill>
              </a:rPr>
              <a:t>ODBOR ZAHRANIČNÍCH VZTAHŮ</a:t>
            </a:r>
            <a:endParaRPr lang="cs-CZ" sz="2200" dirty="0" smtClean="0">
              <a:solidFill>
                <a:schemeClr val="bg1"/>
              </a:solidFill>
            </a:endParaRPr>
          </a:p>
          <a:p>
            <a:pPr marL="800100" lvl="1" indent="-342900"/>
            <a:r>
              <a:rPr lang="cs-CZ" sz="2400" b="1" dirty="0" smtClean="0">
                <a:solidFill>
                  <a:schemeClr val="bg1"/>
                </a:solidFill>
              </a:rPr>
              <a:t>	</a:t>
            </a:r>
          </a:p>
          <a:p>
            <a:pPr marL="800100" lvl="1" indent="-342900"/>
            <a:r>
              <a:rPr lang="cs-CZ" sz="2400" b="1" dirty="0">
                <a:solidFill>
                  <a:schemeClr val="bg1"/>
                </a:solidFill>
              </a:rPr>
              <a:t>	</a:t>
            </a:r>
            <a:r>
              <a:rPr lang="cs-CZ" sz="2400" b="1" dirty="0" smtClean="0">
                <a:solidFill>
                  <a:srgbClr val="C00000"/>
                </a:solidFill>
              </a:rPr>
              <a:t>Bc. Tomáš Lády</a:t>
            </a:r>
          </a:p>
          <a:p>
            <a:pPr marL="800100" lvl="1" indent="-342900"/>
            <a:r>
              <a:rPr lang="cs-CZ" sz="2400" b="1" dirty="0">
                <a:solidFill>
                  <a:srgbClr val="C00000"/>
                </a:solidFill>
              </a:rPr>
              <a:t>	</a:t>
            </a:r>
            <a:r>
              <a:rPr lang="cs-CZ" sz="2400" b="1" dirty="0" smtClean="0">
                <a:solidFill>
                  <a:srgbClr val="C00000"/>
                </a:solidFill>
              </a:rPr>
              <a:t>Rektorát VUT v Brně, kancelář 1.33 (přízemí vpravo)</a:t>
            </a:r>
          </a:p>
          <a:p>
            <a:pPr marL="800100" lvl="1" indent="-342900"/>
            <a:r>
              <a:rPr lang="cs-CZ" sz="2400" b="1" dirty="0" smtClean="0">
                <a:solidFill>
                  <a:srgbClr val="C00000"/>
                </a:solidFill>
              </a:rPr>
              <a:t>	Tel: +420 541 145 145; E-mail: lady@ro.vutbr.cz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400" dirty="0" smtClean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400" dirty="0" smtClean="0">
              <a:solidFill>
                <a:srgbClr val="C00000"/>
              </a:solidFill>
            </a:endParaRPr>
          </a:p>
          <a:p>
            <a:pPr marL="800100" lvl="1" indent="-342900"/>
            <a:r>
              <a:rPr lang="cs-CZ" sz="2400" b="1" dirty="0">
                <a:solidFill>
                  <a:srgbClr val="C00000"/>
                </a:solidFill>
              </a:rPr>
              <a:t>	</a:t>
            </a:r>
            <a:r>
              <a:rPr lang="cs-CZ" sz="2400" b="1" dirty="0" smtClean="0">
                <a:solidFill>
                  <a:srgbClr val="C00000"/>
                </a:solidFill>
              </a:rPr>
              <a:t>Silvie Doubravská</a:t>
            </a:r>
          </a:p>
          <a:p>
            <a:pPr marL="800100" lvl="1" indent="-342900"/>
            <a:r>
              <a:rPr lang="cs-CZ" sz="2400" b="1" dirty="0" smtClean="0">
                <a:solidFill>
                  <a:srgbClr val="C00000"/>
                </a:solidFill>
              </a:rPr>
              <a:t>	Rektorát </a:t>
            </a:r>
            <a:r>
              <a:rPr lang="cs-CZ" sz="2400" b="1" dirty="0">
                <a:solidFill>
                  <a:srgbClr val="C00000"/>
                </a:solidFill>
              </a:rPr>
              <a:t>VUT v Brně, kancelář </a:t>
            </a:r>
            <a:r>
              <a:rPr lang="cs-CZ" sz="2400" b="1" dirty="0" smtClean="0">
                <a:solidFill>
                  <a:srgbClr val="C00000"/>
                </a:solidFill>
              </a:rPr>
              <a:t>1.35 </a:t>
            </a:r>
            <a:r>
              <a:rPr lang="cs-CZ" sz="2400" b="1" dirty="0">
                <a:solidFill>
                  <a:srgbClr val="C00000"/>
                </a:solidFill>
              </a:rPr>
              <a:t>(přízemí vpravo)</a:t>
            </a:r>
          </a:p>
          <a:p>
            <a:pPr marL="800100" lvl="1" indent="-342900"/>
            <a:r>
              <a:rPr lang="cs-CZ" sz="2400" b="1" dirty="0">
                <a:solidFill>
                  <a:srgbClr val="C00000"/>
                </a:solidFill>
              </a:rPr>
              <a:t>	Tel: +420 541 145 </a:t>
            </a:r>
            <a:r>
              <a:rPr lang="cs-CZ" sz="2400" b="1" dirty="0" smtClean="0">
                <a:solidFill>
                  <a:srgbClr val="C00000"/>
                </a:solidFill>
              </a:rPr>
              <a:t>116; E-mail: doubravska@ro.vutbr.cz</a:t>
            </a:r>
            <a:endParaRPr lang="cs-CZ" sz="2400" b="1" dirty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200" dirty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</a:rPr>
              <a:t>www stránky </a:t>
            </a:r>
            <a:r>
              <a:rPr lang="cs-CZ" sz="2400" dirty="0" err="1" smtClean="0">
                <a:solidFill>
                  <a:schemeClr val="bg1"/>
                </a:solidFill>
              </a:rPr>
              <a:t>Odb</a:t>
            </a:r>
            <a:r>
              <a:rPr lang="cs-CZ" sz="2400" dirty="0" smtClean="0">
                <a:solidFill>
                  <a:schemeClr val="bg1"/>
                </a:solidFill>
              </a:rPr>
              <a:t>. zahraničních vztahů</a:t>
            </a:r>
          </a:p>
          <a:p>
            <a:pPr marL="704088" lvl="2" indent="0"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 http://www.vutbr.cz/studium/studium-a-staze-v-zahranici</a:t>
            </a:r>
          </a:p>
          <a:p>
            <a:pPr marL="704088" lvl="2" indent="0">
              <a:buNone/>
            </a:pPr>
            <a:endParaRPr lang="cs-CZ" sz="2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392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428596" y="1073332"/>
            <a:ext cx="83685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chemeClr val="bg1"/>
                </a:solidFill>
              </a:rPr>
              <a:t>významné roky: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C00000"/>
                </a:solidFill>
              </a:rPr>
              <a:t>1987: zahájení první fáze programu Erasmus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C00000"/>
                </a:solidFill>
              </a:rPr>
              <a:t>1998: Erasmus poprvé v ČR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800" dirty="0" smtClean="0">
              <a:solidFill>
                <a:srgbClr val="FFFF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chemeClr val="bg1"/>
                </a:solidFill>
              </a:rPr>
              <a:t>doposud z českých VŠ vycestovalo:</a:t>
            </a:r>
          </a:p>
          <a:p>
            <a:pPr marL="800100" lvl="1" indent="-342900"/>
            <a:r>
              <a:rPr lang="cs-CZ" sz="2800" dirty="0" smtClean="0">
                <a:solidFill>
                  <a:srgbClr val="C00000"/>
                </a:solidFill>
              </a:rPr>
              <a:t>	… více než 75.000 studentů</a:t>
            </a:r>
          </a:p>
          <a:p>
            <a:pPr marL="800100" lvl="1" indent="-342900"/>
            <a:endParaRPr lang="cs-CZ" sz="28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chemeClr val="bg1"/>
                </a:solidFill>
              </a:rPr>
              <a:t>ročně z českých VŠ vycestuje:</a:t>
            </a:r>
          </a:p>
          <a:p>
            <a:pPr marL="800100" lvl="1" indent="-342900"/>
            <a:r>
              <a:rPr lang="cs-CZ" sz="2800" dirty="0" smtClean="0">
                <a:solidFill>
                  <a:srgbClr val="C00000"/>
                </a:solidFill>
              </a:rPr>
              <a:t>	… cca 7.500 studentů a 2.700 zaměstnanců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800" dirty="0" smtClean="0">
              <a:solidFill>
                <a:srgbClr val="FFFF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chemeClr val="bg1"/>
                </a:solidFill>
              </a:rPr>
              <a:t>jsou rozdělovány granty</a:t>
            </a:r>
          </a:p>
          <a:p>
            <a:pPr marL="800100" lvl="1" indent="-342900"/>
            <a:r>
              <a:rPr lang="cs-CZ" sz="2800" dirty="0" smtClean="0">
                <a:solidFill>
                  <a:srgbClr val="C00000"/>
                </a:solidFill>
              </a:rPr>
              <a:t>	… ve výši cca 24 mil. EUR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28596" y="300732"/>
            <a:ext cx="43085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</a:rPr>
              <a:t>PRO ZAJÍMAVOST</a:t>
            </a:r>
          </a:p>
        </p:txBody>
      </p:sp>
    </p:spTree>
    <p:extLst>
      <p:ext uri="{BB962C8B-B14F-4D97-AF65-F5344CB8AC3E}">
        <p14:creationId xmlns:p14="http://schemas.microsoft.com/office/powerpoint/2010/main" val="37735256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28596" y="300732"/>
            <a:ext cx="53799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</a:rPr>
              <a:t>ERASMUS+ na VUT (1)</a:t>
            </a: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353814"/>
              </p:ext>
            </p:extLst>
          </p:nvPr>
        </p:nvGraphicFramePr>
        <p:xfrm>
          <a:off x="428596" y="1340768"/>
          <a:ext cx="831986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892425"/>
              </p:ext>
            </p:extLst>
          </p:nvPr>
        </p:nvGraphicFramePr>
        <p:xfrm>
          <a:off x="428596" y="3933056"/>
          <a:ext cx="8319868" cy="2723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327411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28596" y="300732"/>
            <a:ext cx="53799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</a:rPr>
              <a:t>ERASMUS+ na VUT (2)</a:t>
            </a:r>
          </a:p>
        </p:txBody>
      </p:sp>
      <p:sp>
        <p:nvSpPr>
          <p:cNvPr id="7" name="Obdélník 6"/>
          <p:cNvSpPr/>
          <p:nvPr/>
        </p:nvSpPr>
        <p:spPr>
          <a:xfrm>
            <a:off x="426344" y="1268760"/>
            <a:ext cx="8019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C00000"/>
                </a:solidFill>
              </a:rPr>
              <a:t>TOP země na počet mobilit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2350761" cy="430673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199" y="1745020"/>
            <a:ext cx="3549210" cy="187220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933232"/>
            <a:ext cx="1908400" cy="266508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645024"/>
            <a:ext cx="2808312" cy="28597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67444"/>
            <a:ext cx="2250512" cy="312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917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28596" y="300732"/>
            <a:ext cx="53799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</a:rPr>
              <a:t>ERASMUS+ na VUT (3)</a:t>
            </a:r>
          </a:p>
        </p:txBody>
      </p:sp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28814"/>
              </p:ext>
            </p:extLst>
          </p:nvPr>
        </p:nvGraphicFramePr>
        <p:xfrm>
          <a:off x="323528" y="1412776"/>
          <a:ext cx="388843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617698"/>
              </p:ext>
            </p:extLst>
          </p:nvPr>
        </p:nvGraphicFramePr>
        <p:xfrm>
          <a:off x="4355976" y="1412776"/>
          <a:ext cx="453726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941927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55576" y="1484784"/>
            <a:ext cx="61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12912" y="715341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</a:rPr>
              <a:t>UŽITEČNÉ ODKAZY</a:t>
            </a:r>
            <a:endParaRPr lang="cs-CZ" sz="4400" b="1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07604" y="1854116"/>
            <a:ext cx="801952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C00000"/>
                </a:solidFill>
              </a:rPr>
              <a:t>www stránky </a:t>
            </a:r>
            <a:r>
              <a:rPr lang="cs-CZ" sz="2400" dirty="0" err="1">
                <a:solidFill>
                  <a:srgbClr val="C00000"/>
                </a:solidFill>
              </a:rPr>
              <a:t>Odb</a:t>
            </a:r>
            <a:r>
              <a:rPr lang="cs-CZ" sz="2400" dirty="0">
                <a:solidFill>
                  <a:srgbClr val="C00000"/>
                </a:solidFill>
              </a:rPr>
              <a:t>. zahraničních vztahů</a:t>
            </a:r>
          </a:p>
          <a:p>
            <a:pPr marL="704088" lvl="2" indent="0">
              <a:buNone/>
            </a:pPr>
            <a:r>
              <a:rPr lang="cs-CZ" sz="2400" dirty="0">
                <a:solidFill>
                  <a:schemeClr val="bg1"/>
                </a:solidFill>
                <a:hlinkClick r:id="rId4"/>
              </a:rPr>
              <a:t>http://www.vutbr.cz/studium/studium-a-staze-v-zahranici</a:t>
            </a:r>
            <a:endParaRPr lang="cs-CZ" sz="2400" dirty="0">
              <a:solidFill>
                <a:schemeClr val="bg1"/>
              </a:solidFill>
            </a:endParaRPr>
          </a:p>
          <a:p>
            <a:pPr marL="704088" lvl="2" indent="0">
              <a:buNone/>
            </a:pPr>
            <a:endParaRPr lang="cs-CZ" sz="2400" dirty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400" dirty="0" smtClean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C00000"/>
                </a:solidFill>
              </a:rPr>
              <a:t>www </a:t>
            </a:r>
            <a:r>
              <a:rPr lang="cs-CZ" sz="2400" dirty="0">
                <a:solidFill>
                  <a:srgbClr val="C00000"/>
                </a:solidFill>
              </a:rPr>
              <a:t>stránky DZS k programu Erasmus+ </a:t>
            </a:r>
          </a:p>
          <a:p>
            <a:pPr marL="704088" lvl="2" indent="0">
              <a:buNone/>
            </a:pPr>
            <a:r>
              <a:rPr lang="cs-CZ" sz="2400" dirty="0">
                <a:solidFill>
                  <a:schemeClr val="bg1"/>
                </a:solidFill>
                <a:hlinkClick r:id="rId5"/>
              </a:rPr>
              <a:t>http://www.naerasmusplus.cz/</a:t>
            </a:r>
            <a:endParaRPr lang="cs-CZ" sz="2400" dirty="0">
              <a:solidFill>
                <a:schemeClr val="bg1"/>
              </a:solidFill>
            </a:endParaRPr>
          </a:p>
          <a:p>
            <a:pPr marL="704088" lvl="2" indent="0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400" b="1" dirty="0" smtClean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rgbClr val="C00000"/>
                </a:solidFill>
              </a:rPr>
              <a:t>databáze </a:t>
            </a:r>
            <a:r>
              <a:rPr lang="cs-CZ" sz="2400" b="1" dirty="0">
                <a:solidFill>
                  <a:srgbClr val="C00000"/>
                </a:solidFill>
              </a:rPr>
              <a:t>závěrečných zpráv studentů  </a:t>
            </a:r>
          </a:p>
          <a:p>
            <a:pPr marL="704088" lvl="2" indent="0">
              <a:buNone/>
            </a:pPr>
            <a:r>
              <a:rPr lang="cs-CZ" sz="2400" dirty="0">
                <a:solidFill>
                  <a:schemeClr val="bg1"/>
                </a:solidFill>
                <a:hlinkClick r:id="rId6"/>
              </a:rPr>
              <a:t>http://erasmus-databaze.naep.cz/modules/erasmus/</a:t>
            </a:r>
            <a:endParaRPr lang="cs-CZ" sz="2400" dirty="0">
              <a:solidFill>
                <a:schemeClr val="bg1"/>
              </a:solidFill>
            </a:endParaRPr>
          </a:p>
          <a:p>
            <a:pPr marL="704088" lvl="2" indent="0">
              <a:buNone/>
            </a:pPr>
            <a:endParaRPr lang="cs-CZ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036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55576" y="1484784"/>
            <a:ext cx="61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-6950"/>
            <a:ext cx="828092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23315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55576" y="1484784"/>
            <a:ext cx="61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4" y="3569311"/>
            <a:ext cx="417646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66" y="3569311"/>
            <a:ext cx="4356922" cy="3100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Z:\zahraniční vztahy\Foto soutěž\FOTOSOUTĚŽ - JARNÍ SEMESTR 2014-2015\Fotografie účastníků\Pro použití\Blažek Jan_1. Most mezi národ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66" y="158857"/>
            <a:ext cx="435692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4" y="158858"/>
            <a:ext cx="417646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94589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" y="0"/>
            <a:ext cx="9144000" cy="6858000"/>
          </a:xfrm>
          <a:prstGeom prst="rect">
            <a:avLst/>
          </a:prstGeom>
        </p:spPr>
      </p:pic>
      <p:pic>
        <p:nvPicPr>
          <p:cNvPr id="5" name="Obrázek 4" descr="EU_flag-Erasmus_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23047"/>
            <a:ext cx="9144000" cy="2458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0000" endPos="28000" dist="5000" dir="5400000" sy="-100000" algn="bl" rotWithShape="0"/>
          </a:effectLst>
        </p:spPr>
      </p:pic>
      <p:sp>
        <p:nvSpPr>
          <p:cNvPr id="8" name="TextovéPole 7"/>
          <p:cNvSpPr txBox="1"/>
          <p:nvPr/>
        </p:nvSpPr>
        <p:spPr>
          <a:xfrm>
            <a:off x="3707903" y="5082232"/>
            <a:ext cx="49806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ODBOR ZAHRANIČNÍCH VZTAHŮ</a:t>
            </a:r>
          </a:p>
          <a:p>
            <a:r>
              <a:rPr lang="cs-CZ" sz="2800" b="1" dirty="0" smtClean="0">
                <a:solidFill>
                  <a:schemeClr val="bg1"/>
                </a:solidFill>
              </a:rPr>
              <a:t>Bc. Tomáš </a:t>
            </a:r>
            <a:r>
              <a:rPr lang="cs-CZ" sz="2800" b="1" dirty="0" err="1" smtClean="0">
                <a:solidFill>
                  <a:schemeClr val="bg1"/>
                </a:solidFill>
              </a:rPr>
              <a:t>Lády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96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55576" y="1484784"/>
            <a:ext cx="61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14282" y="2214554"/>
            <a:ext cx="8632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cs-CZ" sz="6000" b="1" dirty="0" smtClean="0">
                <a:solidFill>
                  <a:schemeClr val="bg1"/>
                </a:solidFill>
              </a:rPr>
              <a:t>DĚKUJI ZA POZORNOST.</a:t>
            </a:r>
            <a:endParaRPr lang="cs-CZ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033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36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46721" y="1458268"/>
            <a:ext cx="810125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</a:rPr>
              <a:t>RÁMCOVÉ SMLOUVY</a:t>
            </a:r>
          </a:p>
          <a:p>
            <a:pPr algn="ctr"/>
            <a:r>
              <a:rPr lang="cs-CZ" sz="4400" b="1" dirty="0" smtClean="0">
                <a:solidFill>
                  <a:schemeClr val="bg1"/>
                </a:solidFill>
              </a:rPr>
              <a:t>(Memorandum </a:t>
            </a:r>
            <a:r>
              <a:rPr lang="cs-CZ" sz="4400" b="1" dirty="0" err="1" smtClean="0">
                <a:solidFill>
                  <a:schemeClr val="bg1"/>
                </a:solidFill>
              </a:rPr>
              <a:t>of</a:t>
            </a:r>
            <a:r>
              <a:rPr lang="cs-CZ" sz="4400" b="1" dirty="0" smtClean="0">
                <a:solidFill>
                  <a:schemeClr val="bg1"/>
                </a:solidFill>
              </a:rPr>
              <a:t> </a:t>
            </a:r>
            <a:r>
              <a:rPr lang="cs-CZ" sz="4400" b="1" dirty="0" err="1" smtClean="0">
                <a:solidFill>
                  <a:schemeClr val="bg1"/>
                </a:solidFill>
              </a:rPr>
              <a:t>Understanding</a:t>
            </a:r>
            <a:r>
              <a:rPr lang="cs-CZ" sz="4400" b="1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cs-CZ" sz="4400" b="1" dirty="0">
                <a:solidFill>
                  <a:schemeClr val="bg1"/>
                </a:solidFill>
              </a:rPr>
              <a:t>a</a:t>
            </a:r>
            <a:endParaRPr lang="cs-CZ" sz="4400" b="1" dirty="0" smtClean="0">
              <a:solidFill>
                <a:schemeClr val="bg1"/>
              </a:solidFill>
            </a:endParaRPr>
          </a:p>
          <a:p>
            <a:pPr algn="ctr"/>
            <a:r>
              <a:rPr lang="cs-CZ" sz="4400" b="1" dirty="0" smtClean="0">
                <a:solidFill>
                  <a:schemeClr val="bg1"/>
                </a:solidFill>
              </a:rPr>
              <a:t>FREE MOVERS</a:t>
            </a:r>
            <a:endParaRPr lang="cs-CZ" sz="4400" b="1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707903" y="5082232"/>
            <a:ext cx="49806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ODBOR ZAHRANIČNÍCH VZTAHŮ</a:t>
            </a:r>
          </a:p>
          <a:p>
            <a:r>
              <a:rPr lang="cs-CZ" sz="2800" b="1" dirty="0" smtClean="0">
                <a:solidFill>
                  <a:schemeClr val="bg1"/>
                </a:solidFill>
              </a:rPr>
              <a:t>Bc. Tomáš </a:t>
            </a:r>
            <a:r>
              <a:rPr lang="cs-CZ" sz="2800" b="1" dirty="0" err="1" smtClean="0">
                <a:solidFill>
                  <a:schemeClr val="bg1"/>
                </a:solidFill>
              </a:rPr>
              <a:t>Lády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16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19632" y="531966"/>
            <a:ext cx="85047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chemeClr val="bg1"/>
                </a:solidFill>
              </a:rPr>
              <a:t>FREE MOVERS</a:t>
            </a:r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rgbClr val="C00000"/>
                </a:solidFill>
                <a:latin typeface="Calibri" panose="020F0502020204030204" pitchFamily="34" charset="0"/>
              </a:rPr>
              <a:t>možnost pobytu v kterékoliv </a:t>
            </a:r>
            <a:r>
              <a:rPr lang="cs-CZ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zemi, na </a:t>
            </a:r>
            <a:r>
              <a:rPr lang="cs-CZ" sz="3200" dirty="0">
                <a:solidFill>
                  <a:srgbClr val="C00000"/>
                </a:solidFill>
                <a:latin typeface="Calibri" panose="020F0502020204030204" pitchFamily="34" charset="0"/>
              </a:rPr>
              <a:t>univerzitě dle vlastní </a:t>
            </a:r>
            <a:r>
              <a:rPr lang="cs-CZ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domluvy</a:t>
            </a:r>
            <a:endParaRPr lang="cs-CZ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-1016" y="2793256"/>
            <a:ext cx="914501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POBYTY </a:t>
            </a:r>
            <a:r>
              <a:rPr lang="cs-CZ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NA ZÁKLADĚ MEMORAND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cs-CZ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pobyty </a:t>
            </a:r>
            <a:r>
              <a:rPr lang="cs-CZ" sz="3200" dirty="0">
                <a:solidFill>
                  <a:srgbClr val="C00000"/>
                </a:solidFill>
                <a:latin typeface="Calibri" panose="020F0502020204030204" pitchFamily="34" charset="0"/>
              </a:rPr>
              <a:t>na univerzitách, s nimiž je uzavřena smlouva o spolupráci (Memorandum </a:t>
            </a:r>
            <a:r>
              <a:rPr lang="cs-CZ" sz="3200" dirty="0" err="1">
                <a:solidFill>
                  <a:srgbClr val="C00000"/>
                </a:solidFill>
                <a:latin typeface="Calibri" panose="020F0502020204030204" pitchFamily="34" charset="0"/>
              </a:rPr>
              <a:t>of</a:t>
            </a:r>
            <a:r>
              <a:rPr lang="cs-CZ" sz="32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cs-CZ" sz="3200" dirty="0" err="1">
                <a:solidFill>
                  <a:srgbClr val="C00000"/>
                </a:solidFill>
                <a:latin typeface="Calibri" panose="020F0502020204030204" pitchFamily="34" charset="0"/>
              </a:rPr>
              <a:t>Understanding</a:t>
            </a:r>
            <a:r>
              <a:rPr lang="cs-CZ" sz="3200" dirty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rgbClr val="C00000"/>
                </a:solidFill>
                <a:latin typeface="Calibri" panose="020F0502020204030204" pitchFamily="34" charset="0"/>
              </a:rPr>
              <a:t>aktuálně 85 univerzit:</a:t>
            </a:r>
          </a:p>
          <a:p>
            <a:pPr lvl="1" algn="ctr"/>
            <a:r>
              <a:rPr lang="cs-CZ" sz="2800" b="1" dirty="0">
                <a:solidFill>
                  <a:schemeClr val="bg1"/>
                </a:solidFill>
                <a:latin typeface="Calibri" panose="020F0502020204030204" pitchFamily="34" charset="0"/>
                <a:hlinkClick r:id="rId4"/>
              </a:rPr>
              <a:t>https://www.vutbr.cz/edit/studium/studium-a-staze-v-zahranici/studijni-pobyty-studentu-rp-msmt</a:t>
            </a:r>
            <a:endParaRPr lang="cs-CZ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27286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23527" y="335845"/>
            <a:ext cx="849694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err="1" smtClean="0">
                <a:solidFill>
                  <a:schemeClr val="bg1"/>
                </a:solidFill>
              </a:rPr>
              <a:t>MoM</a:t>
            </a:r>
            <a:r>
              <a:rPr lang="cs-CZ" sz="4400" b="1" dirty="0" smtClean="0">
                <a:solidFill>
                  <a:schemeClr val="bg1"/>
                </a:solidFill>
              </a:rPr>
              <a:t> a FREEMOVERS AKTIVITY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sz="3200" dirty="0" smtClean="0">
                <a:solidFill>
                  <a:schemeClr val="bg1"/>
                </a:solidFill>
              </a:rPr>
              <a:t>Lze absolvovat tyto druhy pobytů:</a:t>
            </a:r>
            <a:endParaRPr lang="cs-CZ" sz="3200" dirty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200" b="1" dirty="0" smtClean="0">
                <a:solidFill>
                  <a:srgbClr val="C00000"/>
                </a:solidFill>
              </a:rPr>
              <a:t>studijní pobyt  na 1 – 2 semestry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cs-CZ" sz="3200" b="1" dirty="0" smtClean="0">
              <a:solidFill>
                <a:srgbClr val="C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200" b="1" dirty="0" smtClean="0">
                <a:solidFill>
                  <a:srgbClr val="C00000"/>
                </a:solidFill>
              </a:rPr>
              <a:t>krátko- i dlouhodobý odborný kurz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cs-CZ" sz="3200" b="1" dirty="0" smtClean="0">
              <a:solidFill>
                <a:srgbClr val="C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200" b="1" dirty="0" smtClean="0">
                <a:solidFill>
                  <a:srgbClr val="C00000"/>
                </a:solidFill>
              </a:rPr>
              <a:t>práce na projektu</a:t>
            </a:r>
          </a:p>
          <a:p>
            <a:endParaRPr lang="cs-CZ" sz="3200" b="1" dirty="0" smtClean="0">
              <a:solidFill>
                <a:srgbClr val="C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200" b="1" dirty="0" smtClean="0">
                <a:solidFill>
                  <a:srgbClr val="C00000"/>
                </a:solidFill>
              </a:rPr>
              <a:t>BP, DP, dizertační práce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cs-CZ" sz="3200" b="1" dirty="0" smtClean="0">
              <a:solidFill>
                <a:srgbClr val="C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200" b="1" dirty="0" smtClean="0">
                <a:solidFill>
                  <a:srgbClr val="C00000"/>
                </a:solidFill>
              </a:rPr>
              <a:t>praktická stáž</a:t>
            </a:r>
            <a:endParaRPr lang="cs-CZ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27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240337" y="1725216"/>
            <a:ext cx="86633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ukončený min. 1. ročník Bc. studia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potřebná znalost příslušného cizího jazyka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souhlas fakulty s výjezdem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600" dirty="0">
                <a:solidFill>
                  <a:srgbClr val="C00000"/>
                </a:solidFill>
                <a:latin typeface="Calibri" panose="020F0502020204030204" pitchFamily="34" charset="0"/>
              </a:rPr>
              <a:t>r</a:t>
            </a:r>
            <a:r>
              <a:rPr lang="cs-CZ" sz="3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ámcová či jiná smlouva o spolupráci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nebo potvrzení přijímající organizace  (</a:t>
            </a:r>
            <a:r>
              <a:rPr lang="cs-CZ" sz="36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freemovers</a:t>
            </a:r>
            <a:r>
              <a:rPr lang="cs-CZ" sz="3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</a:p>
          <a:p>
            <a:pPr algn="ctr"/>
            <a:endParaRPr lang="cs-CZ" sz="48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09173" y="517832"/>
            <a:ext cx="8303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</a:rPr>
              <a:t>PODMÍNKY ÚČASTI</a:t>
            </a:r>
            <a:endParaRPr lang="cs-CZ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24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387747" y="1412771"/>
            <a:ext cx="836850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vyřizují fakultní koordinátorky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rgbClr val="C00000"/>
                </a:solidFill>
                <a:latin typeface="Calibri" panose="020F0502020204030204" pitchFamily="34" charset="0"/>
              </a:rPr>
              <a:t>p</a:t>
            </a:r>
            <a:r>
              <a:rPr lang="cs-CZ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řihláška (nebo i akceptační dopis)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cs-CZ" sz="32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Learning</a:t>
            </a:r>
            <a:r>
              <a:rPr lang="cs-CZ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cs-CZ" sz="32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Agreement</a:t>
            </a:r>
            <a:endParaRPr lang="cs-CZ" sz="32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cs-CZ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zápis do daného semestru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cs-CZ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finanční dohoda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cs-CZ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(</a:t>
            </a:r>
            <a:r>
              <a:rPr lang="cs-CZ" sz="32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Changes</a:t>
            </a:r>
            <a:r>
              <a:rPr lang="cs-CZ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cs-CZ" sz="32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of</a:t>
            </a:r>
            <a:r>
              <a:rPr lang="cs-CZ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cs-CZ" sz="32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Learning</a:t>
            </a:r>
            <a:r>
              <a:rPr lang="cs-CZ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cs-CZ" sz="32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Agreement</a:t>
            </a:r>
            <a:r>
              <a:rPr lang="cs-CZ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cs-CZ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(dodatek o prodloužení/zkrácení pobytu)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cs-CZ" sz="32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Proof</a:t>
            </a:r>
            <a:r>
              <a:rPr lang="cs-CZ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cs-CZ" sz="32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of</a:t>
            </a:r>
            <a:r>
              <a:rPr lang="cs-CZ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cs-CZ" sz="32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Recognition</a:t>
            </a:r>
            <a:r>
              <a:rPr lang="cs-CZ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– uznání studia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rgbClr val="C00000"/>
                </a:solidFill>
                <a:latin typeface="Calibri" panose="020F0502020204030204" pitchFamily="34" charset="0"/>
              </a:rPr>
              <a:t>p</a:t>
            </a:r>
            <a:r>
              <a:rPr lang="cs-CZ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otvrzení o délce studia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23528" y="476672"/>
            <a:ext cx="8373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</a:rPr>
              <a:t>ADMINISTRACE MOBILIT</a:t>
            </a:r>
            <a:endParaRPr lang="cs-CZ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383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/>
          <p:cNvSpPr txBox="1"/>
          <p:nvPr/>
        </p:nvSpPr>
        <p:spPr>
          <a:xfrm>
            <a:off x="395536" y="1412777"/>
            <a:ext cx="822448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lvl="1" indent="0">
              <a:buNone/>
            </a:pPr>
            <a:r>
              <a:rPr lang="cs-CZ" sz="3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cs-CZ" sz="3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cs-CZ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cs-CZ" sz="3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61423" y="1030714"/>
            <a:ext cx="871543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300" dirty="0">
                <a:solidFill>
                  <a:srgbClr val="C00000"/>
                </a:solidFill>
              </a:rPr>
              <a:t>v</a:t>
            </a:r>
            <a:r>
              <a:rPr lang="cs-CZ" sz="2300" dirty="0" smtClean="0">
                <a:solidFill>
                  <a:srgbClr val="C00000"/>
                </a:solidFill>
              </a:rPr>
              <a:t>yjíždějící student obdrží na dobu svého pobytu </a:t>
            </a:r>
            <a:r>
              <a:rPr lang="cs-CZ" sz="2300" dirty="0" smtClean="0">
                <a:solidFill>
                  <a:schemeClr val="bg1"/>
                </a:solidFill>
              </a:rPr>
              <a:t>finanční podporu</a:t>
            </a:r>
            <a:r>
              <a:rPr lang="cs-CZ" sz="2300" dirty="0" smtClean="0">
                <a:solidFill>
                  <a:srgbClr val="C00000"/>
                </a:solidFill>
              </a:rPr>
              <a:t> k realizaci mobility z prostředků tzv. </a:t>
            </a:r>
            <a:r>
              <a:rPr lang="cs-CZ" sz="2300" dirty="0" smtClean="0">
                <a:solidFill>
                  <a:schemeClr val="bg1"/>
                </a:solidFill>
              </a:rPr>
              <a:t>Rozvojového projektu MŠMT</a:t>
            </a:r>
            <a:endParaRPr lang="cs-CZ" sz="2300" dirty="0">
              <a:solidFill>
                <a:schemeClr val="bg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300" dirty="0" smtClean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300" dirty="0" smtClean="0">
                <a:solidFill>
                  <a:srgbClr val="C00000"/>
                </a:solidFill>
              </a:rPr>
              <a:t>pro země v Evropě se </a:t>
            </a:r>
            <a:r>
              <a:rPr lang="cs-CZ" sz="2300" i="1" dirty="0" smtClean="0">
                <a:solidFill>
                  <a:schemeClr val="bg1"/>
                </a:solidFill>
              </a:rPr>
              <a:t>doporučuje</a:t>
            </a:r>
            <a:r>
              <a:rPr lang="cs-CZ" sz="2300" dirty="0" smtClean="0">
                <a:solidFill>
                  <a:srgbClr val="C00000"/>
                </a:solidFill>
              </a:rPr>
              <a:t> obdobná výše podpory jako u programu Erasmus+, jinak dle uvážení odpovědného řešitele fakulty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300" dirty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300" dirty="0" smtClean="0">
                <a:solidFill>
                  <a:srgbClr val="C00000"/>
                </a:solidFill>
              </a:rPr>
              <a:t>fakulta stanoví </a:t>
            </a:r>
            <a:r>
              <a:rPr lang="cs-CZ" sz="2300" dirty="0" smtClean="0">
                <a:solidFill>
                  <a:schemeClr val="bg1"/>
                </a:solidFill>
              </a:rPr>
              <a:t>prioritu</a:t>
            </a:r>
            <a:r>
              <a:rPr lang="cs-CZ" sz="2300" dirty="0" smtClean="0">
                <a:solidFill>
                  <a:srgbClr val="C00000"/>
                </a:solidFill>
              </a:rPr>
              <a:t> zda za dostupný rozpočet vyšle spíše více studentů (preference) a přerozdělí menší částky nebo obráceně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300" dirty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300" dirty="0" smtClean="0">
                <a:solidFill>
                  <a:schemeClr val="bg1"/>
                </a:solidFill>
              </a:rPr>
              <a:t>strop 20.000 Kč/měsíčně</a:t>
            </a:r>
            <a:r>
              <a:rPr lang="cs-CZ" sz="2300" dirty="0" smtClean="0">
                <a:solidFill>
                  <a:srgbClr val="C00000"/>
                </a:solidFill>
              </a:rPr>
              <a:t>, v případě rozhodnutí fakulty možno přispět </a:t>
            </a:r>
            <a:r>
              <a:rPr lang="cs-CZ" sz="2300" dirty="0" smtClean="0">
                <a:solidFill>
                  <a:schemeClr val="bg1"/>
                </a:solidFill>
              </a:rPr>
              <a:t>jednorázovou částkou </a:t>
            </a:r>
            <a:r>
              <a:rPr lang="cs-CZ" sz="2300" dirty="0" smtClean="0">
                <a:solidFill>
                  <a:srgbClr val="C00000"/>
                </a:solidFill>
              </a:rPr>
              <a:t>z MSF VUT.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300" dirty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300" dirty="0" smtClean="0">
                <a:solidFill>
                  <a:srgbClr val="C00000"/>
                </a:solidFill>
              </a:rPr>
              <a:t>celkově VUT rozděluje pro tento účel cca </a:t>
            </a:r>
            <a:r>
              <a:rPr lang="cs-CZ" sz="2300" dirty="0" smtClean="0">
                <a:solidFill>
                  <a:schemeClr val="bg1"/>
                </a:solidFill>
              </a:rPr>
              <a:t>6 mil. Kč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95534" y="260648"/>
            <a:ext cx="50064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</a:rPr>
              <a:t>FINANČNÍ PODPORA</a:t>
            </a:r>
          </a:p>
        </p:txBody>
      </p:sp>
    </p:spTree>
    <p:extLst>
      <p:ext uri="{BB962C8B-B14F-4D97-AF65-F5344CB8AC3E}">
        <p14:creationId xmlns:p14="http://schemas.microsoft.com/office/powerpoint/2010/main" val="16575101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42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55576" y="1484784"/>
            <a:ext cx="61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1026" name="Picture 2" descr="C:\Users\lady\Desktop\Ondrejková Martina_Baščaršija (Sarajevo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72" y="260648"/>
            <a:ext cx="4248472" cy="3228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lady\Desktop\Hrnčiar Tomáš_Taipei-Chiang Kai Shek memori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73" y="3596046"/>
            <a:ext cx="4248472" cy="3120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lady\Desktop\Martynek Filip_1. Bosnian land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56" y="252598"/>
            <a:ext cx="4316176" cy="3236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lady\Desktop\Eliáš Vladimír_2. Spoznávanie taiwanského náboženstva vo Fo Guang Sha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57" y="3596046"/>
            <a:ext cx="4316176" cy="3095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971564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55576" y="1484784"/>
            <a:ext cx="61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14282" y="2214554"/>
            <a:ext cx="8632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cs-CZ" sz="6000" b="1" dirty="0" smtClean="0">
                <a:solidFill>
                  <a:schemeClr val="bg1"/>
                </a:solidFill>
              </a:rPr>
              <a:t>DĚKUJI ZA POZORNOST.</a:t>
            </a:r>
            <a:endParaRPr lang="cs-CZ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433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87747" y="1556792"/>
            <a:ext cx="83685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800" b="1" dirty="0" smtClean="0">
                <a:solidFill>
                  <a:schemeClr val="bg1"/>
                </a:solidFill>
              </a:rPr>
              <a:t>program Evropské unie </a:t>
            </a:r>
            <a:r>
              <a:rPr lang="cs-CZ" sz="2800" dirty="0" smtClean="0">
                <a:solidFill>
                  <a:srgbClr val="C00000"/>
                </a:solidFill>
              </a:rPr>
              <a:t>pro podporu: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chemeClr val="bg1"/>
                </a:solidFill>
              </a:rPr>
              <a:t>mobility jednotlivců</a:t>
            </a:r>
            <a:r>
              <a:rPr lang="cs-CZ" sz="2800" dirty="0" smtClean="0">
                <a:solidFill>
                  <a:srgbClr val="C00000"/>
                </a:solidFill>
              </a:rPr>
              <a:t> na všech úrovních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C00000"/>
                </a:solidFill>
              </a:rPr>
              <a:t>strategických partnerství mezi vzdělávacími institucemi a podniky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C00000"/>
                </a:solidFill>
              </a:rPr>
              <a:t>reforem s cílem modernizovat vzdělávání, zvyšovat kompetence účastníků, podpořit inovace a zaměstnanost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C00000"/>
                </a:solidFill>
              </a:rPr>
              <a:t>navazuje na předchozí LLP/</a:t>
            </a:r>
            <a:r>
              <a:rPr lang="cs-CZ" sz="2800" dirty="0" err="1" smtClean="0">
                <a:solidFill>
                  <a:srgbClr val="C00000"/>
                </a:solidFill>
              </a:rPr>
              <a:t>Erasmus</a:t>
            </a:r>
            <a:r>
              <a:rPr lang="cs-CZ" sz="2800" dirty="0" smtClean="0">
                <a:solidFill>
                  <a:srgbClr val="C00000"/>
                </a:solidFill>
              </a:rPr>
              <a:t> a </a:t>
            </a:r>
            <a:r>
              <a:rPr lang="cs-CZ" sz="2800" dirty="0" err="1" smtClean="0">
                <a:solidFill>
                  <a:srgbClr val="C00000"/>
                </a:solidFill>
              </a:rPr>
              <a:t>Socrates</a:t>
            </a:r>
            <a:r>
              <a:rPr lang="cs-CZ" sz="2800" dirty="0" smtClean="0">
                <a:solidFill>
                  <a:srgbClr val="C00000"/>
                </a:solidFill>
              </a:rPr>
              <a:t> I+II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C00000"/>
                </a:solidFill>
              </a:rPr>
              <a:t>trvání programu: </a:t>
            </a:r>
            <a:r>
              <a:rPr lang="cs-CZ" sz="2800" b="1" dirty="0" smtClean="0">
                <a:solidFill>
                  <a:schemeClr val="bg1"/>
                </a:solidFill>
              </a:rPr>
              <a:t>2014/15-2020/2021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67544" y="492084"/>
            <a:ext cx="41896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</a:rPr>
              <a:t>CO JE ERASMUS+</a:t>
            </a:r>
          </a:p>
        </p:txBody>
      </p:sp>
    </p:spTree>
    <p:extLst>
      <p:ext uri="{BB962C8B-B14F-4D97-AF65-F5344CB8AC3E}">
        <p14:creationId xmlns:p14="http://schemas.microsoft.com/office/powerpoint/2010/main" val="3649312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Obrázek 3" descr="Erasmus countries flags.pn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95536" y="1196752"/>
            <a:ext cx="8352928" cy="534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3000" endPos="28000" dist="5000" dir="5400000" sy="-100000" algn="bl" rotWithShape="0"/>
          </a:effectLst>
        </p:spPr>
      </p:pic>
      <p:sp>
        <p:nvSpPr>
          <p:cNvPr id="5" name="TextovéPole 4"/>
          <p:cNvSpPr txBox="1"/>
          <p:nvPr/>
        </p:nvSpPr>
        <p:spPr>
          <a:xfrm>
            <a:off x="395536" y="344299"/>
            <a:ext cx="3669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ZAPOJENÉ ZEMĚ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355976" y="34429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28 států EU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568280" y="682853"/>
            <a:ext cx="149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3 země ESVO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871692" y="344299"/>
            <a:ext cx="216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2 kandidátské země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125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39552" y="344299"/>
            <a:ext cx="1919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BREXIT?</a:t>
            </a:r>
          </a:p>
        </p:txBody>
      </p:sp>
      <p:sp>
        <p:nvSpPr>
          <p:cNvPr id="9" name="Obdélník 8"/>
          <p:cNvSpPr/>
          <p:nvPr/>
        </p:nvSpPr>
        <p:spPr>
          <a:xfrm>
            <a:off x="349424" y="1267520"/>
            <a:ext cx="84451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800" b="1" dirty="0" smtClean="0">
                <a:solidFill>
                  <a:schemeClr val="bg1"/>
                </a:solidFill>
              </a:rPr>
              <a:t>zatím se </a:t>
            </a:r>
            <a:r>
              <a:rPr lang="cs-CZ" sz="2800" b="1" u="sng" dirty="0" smtClean="0">
                <a:solidFill>
                  <a:schemeClr val="bg1"/>
                </a:solidFill>
              </a:rPr>
              <a:t>nic</a:t>
            </a:r>
            <a:r>
              <a:rPr lang="cs-CZ" sz="2800" b="1" dirty="0" smtClean="0">
                <a:solidFill>
                  <a:schemeClr val="bg1"/>
                </a:solidFill>
              </a:rPr>
              <a:t> nemění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C00000"/>
                </a:solidFill>
              </a:rPr>
              <a:t>britské univerzity a podniky jsou oprávněny přijímat a posílat studenty či zaměstnance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C00000"/>
                </a:solidFill>
              </a:rPr>
              <a:t>do budoucna bude záležet na jednání Velké Británie a EU mj. v oblasti vzdělávání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C00000"/>
                </a:solidFill>
              </a:rPr>
              <a:t>britské univerzity nás vesměs ujišťují o svém zájmu pokračovat ve spolupráci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800" dirty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C00000"/>
                </a:solidFill>
              </a:rPr>
              <a:t>jakékoli bližší informace budou dány na vědomí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140" y="913036"/>
            <a:ext cx="4454605" cy="551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0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29369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357158" y="1428736"/>
            <a:ext cx="83685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 b="1" dirty="0" smtClean="0">
                <a:solidFill>
                  <a:schemeClr val="bg1"/>
                </a:solidFill>
              </a:rPr>
              <a:t>Studijní pobyt (study period, SMS)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C00000"/>
                </a:solidFill>
              </a:rPr>
              <a:t>studium na partnerské škole, s níž má VUT, resp. fakulta pro daný obor uzavřenu bilaterální smlouvu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C00000"/>
                </a:solidFill>
              </a:rPr>
              <a:t>délka trvání </a:t>
            </a:r>
            <a:r>
              <a:rPr lang="cs-CZ" sz="2800" dirty="0" smtClean="0">
                <a:solidFill>
                  <a:schemeClr val="bg1"/>
                </a:solidFill>
              </a:rPr>
              <a:t>min. 90 dní, maximálně 360 dní</a:t>
            </a:r>
            <a:r>
              <a:rPr lang="cs-CZ" sz="2800" dirty="0" smtClean="0">
                <a:solidFill>
                  <a:srgbClr val="C00000"/>
                </a:solidFill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C00000"/>
                </a:solidFill>
              </a:rPr>
              <a:t>studijní pobyt může probíhat v rámci daného akademického roku, tj. </a:t>
            </a:r>
            <a:r>
              <a:rPr lang="cs-CZ" sz="2800" dirty="0" smtClean="0">
                <a:solidFill>
                  <a:schemeClr val="bg1"/>
                </a:solidFill>
              </a:rPr>
              <a:t>1.6.201X – 30.9.201X+1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C00000"/>
                </a:solidFill>
              </a:rPr>
              <a:t>studijní pobyt se realizuje na základě studijní smlouvy (</a:t>
            </a:r>
            <a:r>
              <a:rPr lang="cs-CZ" sz="2800" dirty="0" err="1" smtClean="0">
                <a:solidFill>
                  <a:srgbClr val="C00000"/>
                </a:solidFill>
              </a:rPr>
              <a:t>learning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agreementu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C00000"/>
                </a:solidFill>
              </a:rPr>
              <a:t>po úspěšném absolvování zajistí fakulta uznání </a:t>
            </a:r>
            <a:r>
              <a:rPr lang="cs-CZ" sz="2800" dirty="0" err="1" smtClean="0">
                <a:solidFill>
                  <a:srgbClr val="C00000"/>
                </a:solidFill>
              </a:rPr>
              <a:t>zahr</a:t>
            </a:r>
            <a:r>
              <a:rPr lang="cs-CZ" sz="2800" dirty="0" smtClean="0">
                <a:solidFill>
                  <a:srgbClr val="C00000"/>
                </a:solidFill>
              </a:rPr>
              <a:t>. studia (jako P, PV nebo volitelné součásti)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57158" y="500040"/>
            <a:ext cx="5825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</a:rPr>
              <a:t>ERASMUS+ AKTIVITY (1)</a:t>
            </a:r>
          </a:p>
        </p:txBody>
      </p:sp>
    </p:spTree>
    <p:extLst>
      <p:ext uri="{BB962C8B-B14F-4D97-AF65-F5344CB8AC3E}">
        <p14:creationId xmlns:p14="http://schemas.microsoft.com/office/powerpoint/2010/main" val="26330436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87747" y="502268"/>
            <a:ext cx="5825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</a:rPr>
              <a:t>ERASMUS+ AKTIVITY (2)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87747" y="1428736"/>
            <a:ext cx="83685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 b="1" dirty="0" smtClean="0">
                <a:solidFill>
                  <a:schemeClr val="bg1"/>
                </a:solidFill>
              </a:rPr>
              <a:t>Praktická stáž (</a:t>
            </a:r>
            <a:r>
              <a:rPr lang="cs-CZ" sz="2800" b="1" dirty="0" err="1" smtClean="0">
                <a:solidFill>
                  <a:schemeClr val="bg1"/>
                </a:solidFill>
              </a:rPr>
              <a:t>traineeship</a:t>
            </a:r>
            <a:r>
              <a:rPr lang="cs-CZ" sz="2800" b="1" dirty="0" smtClean="0">
                <a:solidFill>
                  <a:schemeClr val="bg1"/>
                </a:solidFill>
              </a:rPr>
              <a:t>, SMP)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C00000"/>
                </a:solidFill>
              </a:rPr>
              <a:t>praxe v zahraničním podniku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C00000"/>
                </a:solidFill>
              </a:rPr>
              <a:t>bilaterální smlouva podniku a VUT se nevyžaduje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C00000"/>
                </a:solidFill>
              </a:rPr>
              <a:t>podnikem se rozumí jakákoliv organizace, která: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C00000"/>
                </a:solidFill>
              </a:rPr>
              <a:t>má v cílové zemi právní subjektivitu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C00000"/>
                </a:solidFill>
              </a:rPr>
              <a:t>její předmět činnosti odpovídá oboru studenta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C00000"/>
                </a:solidFill>
              </a:rPr>
              <a:t>nepatří mezi úzkou skupinu tzv. neoprávněných institucí (orgány EU, instituce spravující EU programy)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C00000"/>
                </a:solidFill>
              </a:rPr>
              <a:t>délka pobytu </a:t>
            </a:r>
            <a:r>
              <a:rPr lang="cs-CZ" sz="2800" dirty="0" smtClean="0">
                <a:solidFill>
                  <a:schemeClr val="bg1"/>
                </a:solidFill>
              </a:rPr>
              <a:t>min. 60 dní, max. 360 dní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C00000"/>
                </a:solidFill>
              </a:rPr>
              <a:t>rozsah ekvivalentu plného úvazku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C00000"/>
                </a:solidFill>
              </a:rPr>
              <a:t>pracovní stáž může probíhat v rámci daného akademického roku, tj. </a:t>
            </a:r>
            <a:r>
              <a:rPr lang="cs-CZ" sz="2800" dirty="0" smtClean="0">
                <a:solidFill>
                  <a:schemeClr val="bg1"/>
                </a:solidFill>
              </a:rPr>
              <a:t>1.6.201X – 30.9.201X+1</a:t>
            </a:r>
          </a:p>
        </p:txBody>
      </p:sp>
    </p:spTree>
    <p:extLst>
      <p:ext uri="{BB962C8B-B14F-4D97-AF65-F5344CB8AC3E}">
        <p14:creationId xmlns:p14="http://schemas.microsoft.com/office/powerpoint/2010/main" val="26330436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382876" y="1211044"/>
            <a:ext cx="854684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 b="1" dirty="0" smtClean="0">
                <a:solidFill>
                  <a:schemeClr val="bg1"/>
                </a:solidFill>
              </a:rPr>
              <a:t>Nominace ve výběrovém řízení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C00000"/>
                </a:solidFill>
              </a:rPr>
              <a:t>student musí být fakultou k pobytu vybrán v transparentním</a:t>
            </a:r>
          </a:p>
          <a:p>
            <a:pPr marL="800100" lvl="1" indent="-342900"/>
            <a:r>
              <a:rPr lang="cs-CZ" sz="2400" dirty="0" smtClean="0">
                <a:solidFill>
                  <a:srgbClr val="C00000"/>
                </a:solidFill>
              </a:rPr>
              <a:t>	výběrovém řízení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 b="1" dirty="0" smtClean="0">
                <a:solidFill>
                  <a:schemeClr val="bg1"/>
                </a:solidFill>
              </a:rPr>
              <a:t>Aktivní studium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C00000"/>
                </a:solidFill>
              </a:rPr>
              <a:t>student musí být po celou dobu pobytu statut studenta na VUT (kombinovaná forma studia je přípustná)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 b="1" dirty="0" smtClean="0">
                <a:solidFill>
                  <a:schemeClr val="bg1"/>
                </a:solidFill>
              </a:rPr>
              <a:t>Ročník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C00000"/>
                </a:solidFill>
              </a:rPr>
              <a:t>studijní pobyt lze realizovat nejdříve v 2. ročníku studia na VUT, praktická stáž je bez omezení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 b="1" dirty="0" smtClean="0">
                <a:solidFill>
                  <a:schemeClr val="bg1"/>
                </a:solidFill>
              </a:rPr>
              <a:t>Předchozí účast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C00000"/>
                </a:solidFill>
              </a:rPr>
              <a:t>suma všech studijních a/nebo pracovních pobytů </a:t>
            </a:r>
            <a:r>
              <a:rPr lang="cs-CZ" sz="2400" dirty="0" err="1" smtClean="0">
                <a:solidFill>
                  <a:srgbClr val="C00000"/>
                </a:solidFill>
              </a:rPr>
              <a:t>Erasmus</a:t>
            </a:r>
            <a:r>
              <a:rPr lang="cs-CZ" sz="2400" dirty="0" smtClean="0">
                <a:solidFill>
                  <a:srgbClr val="C00000"/>
                </a:solidFill>
              </a:rPr>
              <a:t>+ nesmí překročit 12 měsíců za každý stupeň studia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C00000"/>
                </a:solidFill>
              </a:rPr>
              <a:t>započítává se i předchozí účast v LLP/Erasmus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86324" y="357165"/>
            <a:ext cx="5337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</a:rPr>
              <a:t>PODMÍNKY ÚČASTI</a:t>
            </a:r>
          </a:p>
        </p:txBody>
      </p:sp>
    </p:spTree>
    <p:extLst>
      <p:ext uri="{BB962C8B-B14F-4D97-AF65-F5344CB8AC3E}">
        <p14:creationId xmlns:p14="http://schemas.microsoft.com/office/powerpoint/2010/main" val="26330436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297428" y="1169401"/>
            <a:ext cx="83685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C00000"/>
                </a:solidFill>
              </a:rPr>
              <a:t>standardně 2x ročně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chemeClr val="bg1"/>
                </a:solidFill>
              </a:rPr>
              <a:t>1. kolo v zimě</a:t>
            </a:r>
            <a:r>
              <a:rPr lang="cs-CZ" sz="2800" dirty="0" smtClean="0">
                <a:solidFill>
                  <a:srgbClr val="C00000"/>
                </a:solidFill>
              </a:rPr>
              <a:t>, zpravidla leden-únor pro celý následující akademický rok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chemeClr val="bg1"/>
                </a:solidFill>
              </a:rPr>
              <a:t>2. kolo konec září </a:t>
            </a:r>
            <a:r>
              <a:rPr lang="cs-CZ" sz="2800" dirty="0" smtClean="0">
                <a:solidFill>
                  <a:srgbClr val="C00000"/>
                </a:solidFill>
              </a:rPr>
              <a:t>pro doplnění míst na letní semestr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chemeClr val="bg1"/>
                </a:solidFill>
              </a:rPr>
              <a:t>SMP: možné třetí kolo na jaře</a:t>
            </a:r>
            <a:r>
              <a:rPr lang="cs-CZ" sz="2800" dirty="0" smtClean="0">
                <a:solidFill>
                  <a:srgbClr val="C00000"/>
                </a:solidFill>
              </a:rPr>
              <a:t> pro krátké letní stáže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C00000"/>
                </a:solidFill>
              </a:rPr>
              <a:t>plně v kompetenci fakulty, stanovení konkrétních termínů konkurzů a výběrových kritérií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C00000"/>
                </a:solidFill>
              </a:rPr>
              <a:t>kontaktní osoby: </a:t>
            </a:r>
            <a:r>
              <a:rPr lang="cs-CZ" sz="2800" dirty="0" smtClean="0">
                <a:solidFill>
                  <a:schemeClr val="bg1"/>
                </a:solidFill>
              </a:rPr>
              <a:t>referentky zahraničních agend </a:t>
            </a:r>
            <a:r>
              <a:rPr lang="cs-CZ" sz="2800" dirty="0" smtClean="0">
                <a:solidFill>
                  <a:srgbClr val="FFFF00"/>
                </a:solidFill>
                <a:hlinkClick r:id="rId4"/>
              </a:rPr>
              <a:t>http://www.vutbr.cz/studium/studium-a-staze-v-zahranici/fakultni-koordinatori-mobilit</a:t>
            </a:r>
            <a:endParaRPr lang="cs-CZ" sz="2800" dirty="0" smtClean="0">
              <a:solidFill>
                <a:srgbClr val="FFFF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67543" y="399960"/>
            <a:ext cx="43597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</a:rPr>
              <a:t>VÝBĚROVÉ ŘÍZENÍ</a:t>
            </a:r>
          </a:p>
        </p:txBody>
      </p:sp>
    </p:spTree>
    <p:extLst>
      <p:ext uri="{BB962C8B-B14F-4D97-AF65-F5344CB8AC3E}">
        <p14:creationId xmlns:p14="http://schemas.microsoft.com/office/powerpoint/2010/main" val="26330436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50065</TotalTime>
  <Words>871</Words>
  <Application>Microsoft Office PowerPoint</Application>
  <PresentationFormat>Předvádění na obrazovce (4:3)</PresentationFormat>
  <Paragraphs>228</Paragraphs>
  <Slides>28</Slides>
  <Notes>28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vankova</dc:creator>
  <cp:lastModifiedBy>Lády Tomáš</cp:lastModifiedBy>
  <cp:revision>720</cp:revision>
  <cp:lastPrinted>2014-10-31T07:49:03Z</cp:lastPrinted>
  <dcterms:created xsi:type="dcterms:W3CDTF">2011-05-19T13:39:14Z</dcterms:created>
  <dcterms:modified xsi:type="dcterms:W3CDTF">2016-10-06T11:35:42Z</dcterms:modified>
</cp:coreProperties>
</file>